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324" r:id="rId2"/>
    <p:sldId id="325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39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82" d="100"/>
          <a:sy n="82" d="100"/>
        </p:scale>
        <p:origin x="-534" y="-5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3B950-DC8F-4A15-A422-AB5E4AD7DE4E}" type="datetimeFigureOut">
              <a:rPr lang="fr-CA" smtClean="0"/>
              <a:t>2015-01-13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DF3EE-675E-4EB7-B008-6012762F44D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6114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652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24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8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9342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684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4564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80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091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5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683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044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581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pic>
        <p:nvPicPr>
          <p:cNvPr id="1032" name="Picture 8" descr="uottawa-logo-nospace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77800"/>
            <a:ext cx="1143000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2234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UML Activity Diagrams</a:t>
            </a:r>
            <a:endParaRPr lang="en-CA" dirty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fr-FR" smtClean="0"/>
              <a:t>In UML an activity diagram is used to display the sequence of actions</a:t>
            </a:r>
          </a:p>
          <a:p>
            <a:endParaRPr lang="en-CA" altLang="fr-FR" smtClean="0"/>
          </a:p>
          <a:p>
            <a:r>
              <a:rPr lang="en-CA" altLang="fr-FR" smtClean="0"/>
              <a:t>They show the workflow from start to finish </a:t>
            </a:r>
          </a:p>
          <a:p>
            <a:pPr lvl="1"/>
            <a:r>
              <a:rPr lang="en-CA" altLang="fr-FR" smtClean="0"/>
              <a:t>Detail the many decision paths that exist in the progression of events contained in the activity</a:t>
            </a:r>
          </a:p>
          <a:p>
            <a:endParaRPr lang="en-CA" altLang="fr-FR" smtClean="0"/>
          </a:p>
          <a:p>
            <a:r>
              <a:rPr lang="en-CA" altLang="fr-FR" smtClean="0"/>
              <a:t>Very useful when parallel processing may occur in the execution of some activities</a:t>
            </a:r>
          </a:p>
        </p:txBody>
      </p:sp>
    </p:spTree>
    <p:extLst>
      <p:ext uri="{BB962C8B-B14F-4D97-AF65-F5344CB8AC3E}">
        <p14:creationId xmlns:p14="http://schemas.microsoft.com/office/powerpoint/2010/main" val="121741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UML Activity Diagrams</a:t>
            </a:r>
            <a:endParaRPr lang="en-CA" dirty="0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fr-FR" smtClean="0"/>
              <a:t>Coming back to our initial example</a:t>
            </a:r>
            <a:endParaRPr lang="en-CA" altLang="fr-FR" i="1" smtClean="0"/>
          </a:p>
        </p:txBody>
      </p:sp>
      <p:pic>
        <p:nvPicPr>
          <p:cNvPr id="41990" name="Picture 6" descr="An example of business flow activity to process purchase order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09875"/>
            <a:ext cx="8572500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464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Issue Handling in Software Projects</a:t>
            </a:r>
            <a:endParaRPr lang="fr-CA" dirty="0"/>
          </a:p>
        </p:txBody>
      </p:sp>
      <p:sp>
        <p:nvSpPr>
          <p:cNvPr id="43013" name="TextBox 6"/>
          <p:cNvSpPr txBox="1">
            <a:spLocks noChangeArrowheads="1"/>
          </p:cNvSpPr>
          <p:nvPr/>
        </p:nvSpPr>
        <p:spPr bwMode="auto">
          <a:xfrm>
            <a:off x="2895600" y="6194425"/>
            <a:ext cx="2971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spcAft>
                <a:spcPts val="600"/>
              </a:spcAft>
              <a:buFont typeface="Arial" charset="0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CA" altLang="fr-FR" sz="1600" b="0">
                <a:latin typeface="Times New Roman" pitchFamily="18" charset="0"/>
              </a:rPr>
              <a:t>Courtesy of uml-diagrams.org</a:t>
            </a:r>
            <a:endParaRPr lang="fr-CA" altLang="fr-FR" sz="1600" b="0">
              <a:latin typeface="Times New Roman" pitchFamily="18" charset="0"/>
            </a:endParaRPr>
          </a:p>
        </p:txBody>
      </p:sp>
      <p:pic>
        <p:nvPicPr>
          <p:cNvPr id="4301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413" y="1654175"/>
            <a:ext cx="5267325" cy="459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157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More on Activity Diagrams</a:t>
            </a:r>
            <a:endParaRPr lang="fr-CA" dirty="0"/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fr-FR" smtClean="0"/>
              <a:t>Interruptible Activity Regions</a:t>
            </a:r>
            <a:endParaRPr lang="fr-CA" altLang="fr-FR" smtClean="0"/>
          </a:p>
          <a:p>
            <a:endParaRPr lang="en-CA" altLang="fr-FR" smtClean="0"/>
          </a:p>
          <a:p>
            <a:r>
              <a:rPr lang="en-CA" altLang="fr-FR" smtClean="0"/>
              <a:t>Expansion Regions</a:t>
            </a:r>
          </a:p>
          <a:p>
            <a:endParaRPr lang="en-CA" altLang="fr-FR" smtClean="0"/>
          </a:p>
          <a:p>
            <a:r>
              <a:rPr lang="en-CA" altLang="fr-FR" smtClean="0"/>
              <a:t>Exception Handlers</a:t>
            </a:r>
          </a:p>
        </p:txBody>
      </p:sp>
    </p:spTree>
    <p:extLst>
      <p:ext uri="{BB962C8B-B14F-4D97-AF65-F5344CB8AC3E}">
        <p14:creationId xmlns:p14="http://schemas.microsoft.com/office/powerpoint/2010/main" val="273103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Interruptible Activity Region</a:t>
            </a:r>
            <a:endParaRPr lang="en-CA" dirty="0"/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fr-FR" smtClean="0"/>
              <a:t>Surrounds a group of actions that can be interrupted</a:t>
            </a:r>
          </a:p>
          <a:p>
            <a:r>
              <a:rPr lang="en-CA" altLang="fr-FR" smtClean="0"/>
              <a:t>Example below: </a:t>
            </a:r>
          </a:p>
          <a:p>
            <a:pPr lvl="1"/>
            <a:r>
              <a:rPr lang="en-CA" altLang="fr-FR" smtClean="0"/>
              <a:t>“Process Order” action will execute until completion, when it will pass control to the “Close Order” action, unless a “Cancel Request” interrupt is received, which will pass control to the “Cancel Order” action.</a:t>
            </a:r>
            <a:endParaRPr lang="fr-CA" altLang="fr-FR" smtClean="0"/>
          </a:p>
        </p:txBody>
      </p:sp>
      <p:pic>
        <p:nvPicPr>
          <p:cNvPr id="45062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962400"/>
            <a:ext cx="5795963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644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Expansion Region</a:t>
            </a:r>
            <a:endParaRPr lang="fr-CA" dirty="0"/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1219200"/>
          </a:xfrm>
        </p:spPr>
        <p:txBody>
          <a:bodyPr/>
          <a:lstStyle/>
          <a:p>
            <a:r>
              <a:rPr lang="en-CA" altLang="fr-FR" smtClean="0"/>
              <a:t>An expansion region is an activity region that executes multiple times to consume all elements of an input collection</a:t>
            </a:r>
          </a:p>
          <a:p>
            <a:r>
              <a:rPr lang="en-CA" altLang="fr-FR" smtClean="0"/>
              <a:t>Example of books checkout at a library modeled using an expansion region:</a:t>
            </a:r>
            <a:endParaRPr lang="fr-CA" altLang="fr-FR" smtClean="0"/>
          </a:p>
        </p:txBody>
      </p:sp>
      <p:grpSp>
        <p:nvGrpSpPr>
          <p:cNvPr id="46086" name="Group 34"/>
          <p:cNvGrpSpPr>
            <a:grpSpLocks/>
          </p:cNvGrpSpPr>
          <p:nvPr/>
        </p:nvGrpSpPr>
        <p:grpSpPr bwMode="auto">
          <a:xfrm>
            <a:off x="990600" y="3657600"/>
            <a:ext cx="6553200" cy="1676400"/>
            <a:chOff x="990600" y="3200400"/>
            <a:chExt cx="6553200" cy="1676400"/>
          </a:xfrm>
        </p:grpSpPr>
        <p:sp>
          <p:nvSpPr>
            <p:cNvPr id="27" name="Rounded Rectangle 26"/>
            <p:cNvSpPr/>
            <p:nvPr/>
          </p:nvSpPr>
          <p:spPr>
            <a:xfrm>
              <a:off x="990600" y="3200400"/>
              <a:ext cx="6553200" cy="16764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r>
                <a:rPr lang="en-CA" sz="1800" dirty="0">
                  <a:solidFill>
                    <a:schemeClr val="tx1"/>
                  </a:solidFill>
                </a:rPr>
                <a:t>Checkout Books</a:t>
              </a:r>
              <a:endParaRPr lang="fr-CA" sz="1800" dirty="0">
                <a:solidFill>
                  <a:schemeClr val="tx1"/>
                </a:solidFill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1219200" y="3886200"/>
              <a:ext cx="1371600" cy="495300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CA" sz="1200" dirty="0">
                  <a:solidFill>
                    <a:schemeClr val="tx1"/>
                  </a:solidFill>
                </a:rPr>
                <a:t>Find Books to Borrow</a:t>
              </a:r>
              <a:endParaRPr lang="fr-CA" sz="1200" dirty="0">
                <a:solidFill>
                  <a:schemeClr val="tx1"/>
                </a:solidFill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3048000" y="3714750"/>
              <a:ext cx="2590800" cy="933450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200">
                <a:solidFill>
                  <a:schemeClr val="tx1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943225" y="3917950"/>
              <a:ext cx="138113" cy="13335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200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943225" y="4051300"/>
              <a:ext cx="138113" cy="13335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200">
                <a:solidFill>
                  <a:schemeClr val="tx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943225" y="4181475"/>
              <a:ext cx="138113" cy="13335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20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943225" y="4314825"/>
              <a:ext cx="138113" cy="13335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20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610225" y="3917950"/>
              <a:ext cx="136525" cy="13335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20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610225" y="4051300"/>
              <a:ext cx="136525" cy="13335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200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610225" y="4181475"/>
              <a:ext cx="136525" cy="13335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200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610225" y="4314825"/>
              <a:ext cx="136525" cy="13335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200">
                <a:solidFill>
                  <a:schemeClr val="tx1"/>
                </a:solidFill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3276600" y="3962400"/>
              <a:ext cx="990600" cy="381000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CA" sz="1200" dirty="0">
                  <a:solidFill>
                    <a:schemeClr val="tx1"/>
                  </a:solidFill>
                </a:rPr>
                <a:t>Checkout Book</a:t>
              </a:r>
              <a:endParaRPr lang="fr-CA" sz="1200" dirty="0">
                <a:solidFill>
                  <a:schemeClr val="tx1"/>
                </a:solidFill>
              </a:endParaRP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4419600" y="3962400"/>
              <a:ext cx="990600" cy="381000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CA" sz="1200" dirty="0">
                  <a:solidFill>
                    <a:schemeClr val="tx1"/>
                  </a:solidFill>
                </a:rPr>
                <a:t>Show Due Date</a:t>
              </a:r>
              <a:endParaRPr lang="fr-CA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43" name="Straight Arrow Connector 42"/>
            <p:cNvCxnSpPr>
              <a:stCxn id="29" idx="3"/>
              <a:endCxn id="34" idx="1"/>
            </p:cNvCxnSpPr>
            <p:nvPr/>
          </p:nvCxnSpPr>
          <p:spPr>
            <a:xfrm flipV="1">
              <a:off x="2590800" y="4117975"/>
              <a:ext cx="352425" cy="1587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34" idx="3"/>
              <a:endCxn id="41" idx="1"/>
            </p:cNvCxnSpPr>
            <p:nvPr/>
          </p:nvCxnSpPr>
          <p:spPr>
            <a:xfrm>
              <a:off x="3081338" y="4117975"/>
              <a:ext cx="195262" cy="349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41" idx="3"/>
              <a:endCxn id="42" idx="1"/>
            </p:cNvCxnSpPr>
            <p:nvPr/>
          </p:nvCxnSpPr>
          <p:spPr>
            <a:xfrm>
              <a:off x="4267200" y="4152900"/>
              <a:ext cx="1524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42" idx="3"/>
              <a:endCxn id="38" idx="1"/>
            </p:cNvCxnSpPr>
            <p:nvPr/>
          </p:nvCxnSpPr>
          <p:spPr>
            <a:xfrm flipV="1">
              <a:off x="5410200" y="4117975"/>
              <a:ext cx="200025" cy="349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38" idx="3"/>
              <a:endCxn id="48" idx="1"/>
            </p:cNvCxnSpPr>
            <p:nvPr/>
          </p:nvCxnSpPr>
          <p:spPr>
            <a:xfrm flipV="1">
              <a:off x="5746750" y="4117975"/>
              <a:ext cx="42545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ounded Rectangle 47"/>
            <p:cNvSpPr/>
            <p:nvPr/>
          </p:nvSpPr>
          <p:spPr>
            <a:xfrm>
              <a:off x="6172200" y="3870325"/>
              <a:ext cx="1143000" cy="495300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CA" sz="1200" dirty="0">
                  <a:solidFill>
                    <a:schemeClr val="tx1"/>
                  </a:solidFill>
                </a:rPr>
                <a:t>Place Books in Bags</a:t>
              </a:r>
              <a:endParaRPr lang="fr-CA" sz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9" name="Straight Arrow Connector 48"/>
          <p:cNvCxnSpPr>
            <a:stCxn id="48" idx="2"/>
          </p:cNvCxnSpPr>
          <p:nvPr/>
        </p:nvCxnSpPr>
        <p:spPr>
          <a:xfrm>
            <a:off x="6743700" y="4822825"/>
            <a:ext cx="0" cy="206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6629400" y="5029200"/>
            <a:ext cx="228600" cy="228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51" name="Oval 50"/>
          <p:cNvSpPr/>
          <p:nvPr/>
        </p:nvSpPr>
        <p:spPr>
          <a:xfrm>
            <a:off x="6688138" y="5086350"/>
            <a:ext cx="114300" cy="1143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640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Expansion Region</a:t>
            </a:r>
            <a:endParaRPr lang="fr-CA" dirty="0"/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762000"/>
          </a:xfrm>
        </p:spPr>
        <p:txBody>
          <a:bodyPr/>
          <a:lstStyle/>
          <a:p>
            <a:r>
              <a:rPr lang="en-CA" altLang="fr-FR" smtClean="0"/>
              <a:t>Another example: Encoding Video</a:t>
            </a:r>
            <a:endParaRPr lang="fr-CA" altLang="fr-FR" smtClean="0"/>
          </a:p>
        </p:txBody>
      </p:sp>
      <p:grpSp>
        <p:nvGrpSpPr>
          <p:cNvPr id="47110" name="Group 41"/>
          <p:cNvGrpSpPr>
            <a:grpSpLocks/>
          </p:cNvGrpSpPr>
          <p:nvPr/>
        </p:nvGrpSpPr>
        <p:grpSpPr bwMode="auto">
          <a:xfrm>
            <a:off x="152400" y="3200400"/>
            <a:ext cx="8763000" cy="1981200"/>
            <a:chOff x="533400" y="3581400"/>
            <a:chExt cx="8153400" cy="1676400"/>
          </a:xfrm>
        </p:grpSpPr>
        <p:sp>
          <p:nvSpPr>
            <p:cNvPr id="54" name="Rounded Rectangle 53"/>
            <p:cNvSpPr/>
            <p:nvPr/>
          </p:nvSpPr>
          <p:spPr>
            <a:xfrm>
              <a:off x="533400" y="3581400"/>
              <a:ext cx="8153400" cy="16764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r>
                <a:rPr lang="en-CA" sz="2000" dirty="0">
                  <a:solidFill>
                    <a:schemeClr val="tx1"/>
                  </a:solidFill>
                </a:rPr>
                <a:t>Encode Video</a:t>
              </a:r>
              <a:endParaRPr lang="fr-CA" sz="2000" dirty="0">
                <a:solidFill>
                  <a:schemeClr val="tx1"/>
                </a:solidFill>
              </a:endParaRPr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762346" y="4267811"/>
              <a:ext cx="1370717" cy="494323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CA" sz="1200" dirty="0">
                  <a:solidFill>
                    <a:schemeClr val="tx1"/>
                  </a:solidFill>
                </a:rPr>
                <a:t>Capture Video</a:t>
              </a:r>
              <a:endParaRPr lang="fr-CA" sz="1200" dirty="0">
                <a:solidFill>
                  <a:schemeClr val="tx1"/>
                </a:solidFill>
              </a:endParaRPr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2590952" y="4095873"/>
              <a:ext cx="4222929" cy="933572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400">
                <a:solidFill>
                  <a:schemeClr val="tx1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486080" y="4298706"/>
              <a:ext cx="137368" cy="132984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400">
                <a:solidFill>
                  <a:schemeClr val="tx1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486080" y="4431690"/>
              <a:ext cx="137368" cy="134327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400">
                <a:solidFill>
                  <a:schemeClr val="tx1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486080" y="4561987"/>
              <a:ext cx="137368" cy="134327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40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486080" y="4696313"/>
              <a:ext cx="137368" cy="132984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400">
                <a:solidFill>
                  <a:schemeClr val="tx1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745936" y="4298706"/>
              <a:ext cx="137368" cy="132984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400">
                <a:solidFill>
                  <a:schemeClr val="tx1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745936" y="4431690"/>
              <a:ext cx="137368" cy="134327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400">
                <a:solidFill>
                  <a:schemeClr val="tx1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6745936" y="4561987"/>
              <a:ext cx="137368" cy="134327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400">
                <a:solidFill>
                  <a:schemeClr val="tx1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6745936" y="4696313"/>
              <a:ext cx="137368" cy="132984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400">
                <a:solidFill>
                  <a:schemeClr val="tx1"/>
                </a:solidFill>
              </a:endParaRPr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2819897" y="4343034"/>
              <a:ext cx="989634" cy="381488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CA" sz="1100" dirty="0">
                  <a:solidFill>
                    <a:schemeClr val="tx1"/>
                  </a:solidFill>
                </a:rPr>
                <a:t>Extract Audio from Frame</a:t>
              </a:r>
              <a:endParaRPr lang="fr-CA" sz="1100" dirty="0">
                <a:solidFill>
                  <a:schemeClr val="tx1"/>
                </a:solidFill>
              </a:endParaRPr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4115284" y="4343034"/>
              <a:ext cx="1218578" cy="381488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CA" sz="1100" dirty="0">
                  <a:solidFill>
                    <a:schemeClr val="tx1"/>
                  </a:solidFill>
                </a:rPr>
                <a:t>Encode Video Frame</a:t>
              </a:r>
              <a:endParaRPr lang="fr-CA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Straight Arrow Connector 66"/>
            <p:cNvCxnSpPr>
              <a:stCxn id="55" idx="3"/>
              <a:endCxn id="58" idx="1"/>
            </p:cNvCxnSpPr>
            <p:nvPr/>
          </p:nvCxnSpPr>
          <p:spPr>
            <a:xfrm flipV="1">
              <a:off x="2133062" y="4498853"/>
              <a:ext cx="353018" cy="1611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stCxn id="58" idx="3"/>
              <a:endCxn id="65" idx="1"/>
            </p:cNvCxnSpPr>
            <p:nvPr/>
          </p:nvCxnSpPr>
          <p:spPr>
            <a:xfrm>
              <a:off x="2623448" y="4498853"/>
              <a:ext cx="196449" cy="349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65" idx="3"/>
              <a:endCxn id="66" idx="1"/>
            </p:cNvCxnSpPr>
            <p:nvPr/>
          </p:nvCxnSpPr>
          <p:spPr>
            <a:xfrm>
              <a:off x="3809531" y="4533778"/>
              <a:ext cx="305753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66" idx="3"/>
              <a:endCxn id="73" idx="1"/>
            </p:cNvCxnSpPr>
            <p:nvPr/>
          </p:nvCxnSpPr>
          <p:spPr>
            <a:xfrm>
              <a:off x="5333862" y="4533778"/>
              <a:ext cx="22894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62" idx="3"/>
              <a:endCxn id="72" idx="1"/>
            </p:cNvCxnSpPr>
            <p:nvPr/>
          </p:nvCxnSpPr>
          <p:spPr>
            <a:xfrm flipV="1">
              <a:off x="6883304" y="4498853"/>
              <a:ext cx="3559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ounded Rectangle 71"/>
            <p:cNvSpPr/>
            <p:nvPr/>
          </p:nvSpPr>
          <p:spPr>
            <a:xfrm>
              <a:off x="7239276" y="4250348"/>
              <a:ext cx="1218579" cy="495667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CA" sz="1200" dirty="0">
                  <a:solidFill>
                    <a:schemeClr val="tx1"/>
                  </a:solidFill>
                </a:rPr>
                <a:t>Save Encoded Video</a:t>
              </a:r>
              <a:endParaRPr lang="fr-CA" sz="1200" dirty="0">
                <a:solidFill>
                  <a:schemeClr val="tx1"/>
                </a:solidFill>
              </a:endParaRPr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5562808" y="4343034"/>
              <a:ext cx="991110" cy="381488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CA" sz="1100" dirty="0">
                  <a:solidFill>
                    <a:schemeClr val="tx1"/>
                  </a:solidFill>
                </a:rPr>
                <a:t>Attach Audio to Frame</a:t>
              </a:r>
              <a:endParaRPr lang="fr-CA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74" name="Straight Arrow Connector 73"/>
            <p:cNvCxnSpPr>
              <a:stCxn id="73" idx="3"/>
              <a:endCxn id="62" idx="1"/>
            </p:cNvCxnSpPr>
            <p:nvPr/>
          </p:nvCxnSpPr>
          <p:spPr>
            <a:xfrm flipV="1">
              <a:off x="6553918" y="4498853"/>
              <a:ext cx="192018" cy="349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Straight Arrow Connector 74"/>
          <p:cNvCxnSpPr>
            <a:stCxn id="72" idx="2"/>
          </p:cNvCxnSpPr>
          <p:nvPr/>
        </p:nvCxnSpPr>
        <p:spPr bwMode="auto">
          <a:xfrm>
            <a:off x="8015288" y="4576763"/>
            <a:ext cx="0" cy="2238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7900988" y="4800600"/>
            <a:ext cx="228600" cy="228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77" name="Oval 76"/>
          <p:cNvSpPr/>
          <p:nvPr/>
        </p:nvSpPr>
        <p:spPr>
          <a:xfrm>
            <a:off x="7959725" y="4857750"/>
            <a:ext cx="114300" cy="1143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249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Exception Handlers</a:t>
            </a:r>
            <a:endParaRPr lang="fr-CA" dirty="0"/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fr-FR" smtClean="0"/>
              <a:t>An exception handler is an element that specifies what to execute in case the specified exception occurs during the execution of the protected node</a:t>
            </a:r>
          </a:p>
          <a:p>
            <a:endParaRPr lang="en-CA" altLang="fr-FR" smtClean="0"/>
          </a:p>
          <a:p>
            <a:endParaRPr lang="en-CA" altLang="fr-FR" smtClean="0"/>
          </a:p>
          <a:p>
            <a:endParaRPr lang="en-CA" altLang="fr-FR" smtClean="0"/>
          </a:p>
          <a:p>
            <a:r>
              <a:rPr lang="en-CA" altLang="fr-FR" smtClean="0"/>
              <a:t>In Java</a:t>
            </a:r>
          </a:p>
          <a:p>
            <a:pPr lvl="1"/>
            <a:r>
              <a:rPr lang="en-CA" altLang="fr-FR" smtClean="0"/>
              <a:t>“Try block” corresponds to “Protected Node”</a:t>
            </a:r>
          </a:p>
          <a:p>
            <a:pPr lvl="1"/>
            <a:r>
              <a:rPr lang="en-CA" altLang="fr-FR" smtClean="0"/>
              <a:t>“Catch block” corresponds to the “Handler Body Node”</a:t>
            </a:r>
          </a:p>
          <a:p>
            <a:endParaRPr lang="en-CA" altLang="fr-FR" smtClean="0"/>
          </a:p>
          <a:p>
            <a:endParaRPr lang="en-CA" altLang="fr-FR" smtClean="0"/>
          </a:p>
          <a:p>
            <a:endParaRPr lang="fr-CA" altLang="fr-FR" smtClean="0"/>
          </a:p>
        </p:txBody>
      </p:sp>
      <p:pic>
        <p:nvPicPr>
          <p:cNvPr id="481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124200"/>
            <a:ext cx="3733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654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UML Activity Diagrams</a:t>
            </a:r>
            <a:endParaRPr lang="en-CA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fr-FR" smtClean="0"/>
              <a:t>An example of an activity diagram is shown below</a:t>
            </a:r>
          </a:p>
          <a:p>
            <a:r>
              <a:rPr lang="en-CA" altLang="fr-FR" i="1" smtClean="0"/>
              <a:t>(We will come back to that diagram)</a:t>
            </a:r>
          </a:p>
        </p:txBody>
      </p:sp>
      <p:pic>
        <p:nvPicPr>
          <p:cNvPr id="33798" name="Picture 6" descr="An example of business flow activity to process purchase order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09875"/>
            <a:ext cx="8572500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350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Activity</a:t>
            </a:r>
            <a:endParaRPr lang="en-CA" dirty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fr-FR" smtClean="0"/>
              <a:t>An activity is the specification of a parameterized sequence of behavior</a:t>
            </a:r>
          </a:p>
          <a:p>
            <a:endParaRPr lang="en-CA" altLang="fr-FR" smtClean="0"/>
          </a:p>
          <a:p>
            <a:r>
              <a:rPr lang="en-CA" altLang="fr-FR" smtClean="0"/>
              <a:t>Shown as a round-cornered rectangle enclosing all the actions and control flows</a:t>
            </a:r>
          </a:p>
          <a:p>
            <a:endParaRPr lang="en-CA" altLang="fr-FR" smtClean="0"/>
          </a:p>
        </p:txBody>
      </p:sp>
      <p:pic>
        <p:nvPicPr>
          <p:cNvPr id="3482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886200"/>
            <a:ext cx="5486400" cy="220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223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Actions and Constrains</a:t>
            </a:r>
            <a:endParaRPr lang="en-CA" dirty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7620000" cy="4373563"/>
          </a:xfrm>
        </p:spPr>
        <p:txBody>
          <a:bodyPr/>
          <a:lstStyle/>
          <a:p>
            <a:r>
              <a:rPr lang="en-CA" altLang="fr-FR" smtClean="0"/>
              <a:t>An action represents a single step within an activity</a:t>
            </a:r>
          </a:p>
          <a:p>
            <a:endParaRPr lang="en-CA" altLang="fr-FR" smtClean="0"/>
          </a:p>
          <a:p>
            <a:endParaRPr lang="en-CA" altLang="fr-FR" smtClean="0"/>
          </a:p>
          <a:p>
            <a:r>
              <a:rPr lang="en-CA" altLang="fr-FR" smtClean="0"/>
              <a:t>Constraints can be attached to actions</a:t>
            </a:r>
          </a:p>
          <a:p>
            <a:endParaRPr lang="en-CA" altLang="fr-FR" smtClean="0"/>
          </a:p>
          <a:p>
            <a:endParaRPr lang="en-CA" altLang="fr-FR" smtClean="0"/>
          </a:p>
        </p:txBody>
      </p:sp>
      <p:pic>
        <p:nvPicPr>
          <p:cNvPr id="3584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1075" y="2362200"/>
            <a:ext cx="1295400" cy="70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581400"/>
            <a:ext cx="2286000" cy="295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311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Control Flow</a:t>
            </a:r>
            <a:endParaRPr lang="en-CA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572000"/>
          </a:xfrm>
        </p:spPr>
        <p:txBody>
          <a:bodyPr/>
          <a:lstStyle/>
          <a:p>
            <a:r>
              <a:rPr lang="en-CA" altLang="fr-FR" smtClean="0"/>
              <a:t>Shows the flow of control from one action to the next</a:t>
            </a:r>
          </a:p>
          <a:p>
            <a:pPr lvl="1"/>
            <a:r>
              <a:rPr lang="en-CA" altLang="fr-FR" smtClean="0"/>
              <a:t>Its notation is a line with an arrowhead.</a:t>
            </a:r>
          </a:p>
          <a:p>
            <a:pPr lvl="1"/>
            <a:endParaRPr lang="en-CA" altLang="fr-FR" smtClean="0"/>
          </a:p>
          <a:p>
            <a:pPr lvl="1"/>
            <a:endParaRPr lang="en-CA" altLang="fr-FR" smtClean="0"/>
          </a:p>
          <a:p>
            <a:endParaRPr lang="en-CA" altLang="fr-FR" smtClean="0"/>
          </a:p>
          <a:p>
            <a:r>
              <a:rPr lang="en-CA" altLang="fr-FR" smtClean="0"/>
              <a:t>Initial Node</a:t>
            </a:r>
          </a:p>
          <a:p>
            <a:endParaRPr lang="en-CA" altLang="fr-FR" smtClean="0"/>
          </a:p>
          <a:p>
            <a:r>
              <a:rPr lang="en-CA" altLang="fr-FR" smtClean="0"/>
              <a:t>Final Node, two types:</a:t>
            </a:r>
          </a:p>
          <a:p>
            <a:endParaRPr lang="en-CA" altLang="fr-FR" smtClean="0"/>
          </a:p>
          <a:p>
            <a:endParaRPr lang="en-CA" altLang="fr-FR" smtClean="0"/>
          </a:p>
          <a:p>
            <a:r>
              <a:rPr lang="en-CA" altLang="fr-FR" sz="1800" b="0" smtClean="0"/>
              <a:t>	Activity Final Node		Flow Final Node</a:t>
            </a:r>
          </a:p>
          <a:p>
            <a:endParaRPr lang="en-CA" altLang="fr-FR" sz="1800" b="0" smtClean="0"/>
          </a:p>
        </p:txBody>
      </p:sp>
      <p:pic>
        <p:nvPicPr>
          <p:cNvPr id="36870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789238"/>
            <a:ext cx="365760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1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038600"/>
            <a:ext cx="25908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2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205413"/>
            <a:ext cx="2590800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3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226050"/>
            <a:ext cx="2071688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645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Objects Flow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An object flow is a path along which objects or data can pass</a:t>
            </a:r>
          </a:p>
          <a:p>
            <a:pPr lvl="1">
              <a:defRPr/>
            </a:pPr>
            <a:r>
              <a:rPr lang="en-CA" dirty="0" smtClean="0"/>
              <a:t>An object is shown as a rectangle</a:t>
            </a:r>
          </a:p>
          <a:p>
            <a:pPr lvl="1">
              <a:defRPr/>
            </a:pPr>
            <a:endParaRPr lang="en-CA" dirty="0"/>
          </a:p>
          <a:p>
            <a:pPr lvl="1">
              <a:defRPr/>
            </a:pPr>
            <a:endParaRPr lang="en-CA" dirty="0" smtClean="0"/>
          </a:p>
          <a:p>
            <a:pPr lvl="1">
              <a:defRPr/>
            </a:pPr>
            <a:endParaRPr lang="en-CA" dirty="0" smtClean="0"/>
          </a:p>
          <a:p>
            <a:pPr lvl="1">
              <a:defRPr/>
            </a:pPr>
            <a:endParaRPr lang="en-CA" dirty="0"/>
          </a:p>
          <a:p>
            <a:pPr indent="-182563">
              <a:defRPr/>
            </a:pPr>
            <a:r>
              <a:rPr lang="en-CA" dirty="0" smtClean="0"/>
              <a:t>A short hand for the above notation</a:t>
            </a:r>
            <a:endParaRPr lang="en-CA" dirty="0"/>
          </a:p>
        </p:txBody>
      </p:sp>
      <p:pic>
        <p:nvPicPr>
          <p:cNvPr id="378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338" y="2743200"/>
            <a:ext cx="62404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238" y="4572000"/>
            <a:ext cx="6227762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858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Decision and Merge Nodes</a:t>
            </a:r>
            <a:endParaRPr lang="en-CA" dirty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fr-FR" smtClean="0"/>
              <a:t>Decision nodes and merge nodes have the same notation: a diamond shape</a:t>
            </a:r>
          </a:p>
          <a:p>
            <a:r>
              <a:rPr lang="en-CA" altLang="fr-FR" smtClean="0"/>
              <a:t>The control flows coming away from a decision node will have guard conditions</a:t>
            </a:r>
          </a:p>
          <a:p>
            <a:endParaRPr lang="en-CA" altLang="fr-FR" smtClean="0"/>
          </a:p>
        </p:txBody>
      </p:sp>
      <p:pic>
        <p:nvPicPr>
          <p:cNvPr id="389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276600"/>
            <a:ext cx="6637338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733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Fork and Join Nodes</a:t>
            </a:r>
            <a:endParaRPr lang="en-CA" dirty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fr-FR" smtClean="0"/>
              <a:t>Forks and joins have the same notation: either a horizontal or vertical bar</a:t>
            </a:r>
          </a:p>
          <a:p>
            <a:pPr lvl="1"/>
            <a:r>
              <a:rPr lang="en-CA" altLang="fr-FR" smtClean="0"/>
              <a:t>They indicate the start and end of concurrent threads of control</a:t>
            </a:r>
          </a:p>
          <a:p>
            <a:pPr lvl="1"/>
            <a:r>
              <a:rPr lang="en-CA" altLang="fr-FR" smtClean="0"/>
              <a:t>Join synchronizes two inflows and produces a single outflow</a:t>
            </a:r>
          </a:p>
          <a:p>
            <a:pPr lvl="1"/>
            <a:r>
              <a:rPr lang="en-CA" altLang="fr-FR" smtClean="0"/>
              <a:t>The outflow from a join cannot execute until all inflows have been received</a:t>
            </a:r>
          </a:p>
        </p:txBody>
      </p:sp>
      <p:pic>
        <p:nvPicPr>
          <p:cNvPr id="399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233863"/>
            <a:ext cx="6578600" cy="204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436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Partition</a:t>
            </a:r>
            <a:endParaRPr lang="fr-CA" dirty="0"/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fr-FR" smtClean="0"/>
              <a:t>Shown as horizontal or vertical swim lane</a:t>
            </a:r>
          </a:p>
          <a:p>
            <a:pPr lvl="1"/>
            <a:r>
              <a:rPr lang="en-CA" altLang="fr-FR" smtClean="0"/>
              <a:t>Represents a group of actions that have some common characteristic</a:t>
            </a:r>
          </a:p>
          <a:p>
            <a:pPr lvl="1"/>
            <a:endParaRPr lang="fr-CA" altLang="fr-FR" smtClean="0"/>
          </a:p>
        </p:txBody>
      </p:sp>
      <p:pic>
        <p:nvPicPr>
          <p:cNvPr id="409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525" y="2971800"/>
            <a:ext cx="4919663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722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479</Words>
  <Application>Microsoft Office PowerPoint</Application>
  <PresentationFormat>On-screen Show (4:3)</PresentationFormat>
  <Paragraphs>89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1_Essential</vt:lpstr>
      <vt:lpstr>UML Activity Diagrams</vt:lpstr>
      <vt:lpstr>UML Activity Diagrams</vt:lpstr>
      <vt:lpstr>Activity</vt:lpstr>
      <vt:lpstr>Actions and Constrains</vt:lpstr>
      <vt:lpstr>Control Flow</vt:lpstr>
      <vt:lpstr>Objects Flow</vt:lpstr>
      <vt:lpstr>Decision and Merge Nodes</vt:lpstr>
      <vt:lpstr>Fork and Join Nodes</vt:lpstr>
      <vt:lpstr>Partition</vt:lpstr>
      <vt:lpstr>UML Activity Diagrams</vt:lpstr>
      <vt:lpstr>Issue Handling in Software Projects</vt:lpstr>
      <vt:lpstr>More on Activity Diagrams</vt:lpstr>
      <vt:lpstr>Interruptible Activity Region</vt:lpstr>
      <vt:lpstr>Expansion Region</vt:lpstr>
      <vt:lpstr>Expansion Region</vt:lpstr>
      <vt:lpstr>Exception Handlers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</dc:title>
  <dc:creator>mcadieux</dc:creator>
  <cp:lastModifiedBy>Gregor v. Bochmann</cp:lastModifiedBy>
  <cp:revision>15</cp:revision>
  <dcterms:created xsi:type="dcterms:W3CDTF">2014-09-04T14:16:20Z</dcterms:created>
  <dcterms:modified xsi:type="dcterms:W3CDTF">2015-01-13T22:46:45Z</dcterms:modified>
</cp:coreProperties>
</file>